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6"/>
  </p:notesMasterIdLst>
  <p:handoutMasterIdLst>
    <p:handoutMasterId r:id="rId27"/>
  </p:handoutMasterIdLst>
  <p:sldIdLst>
    <p:sldId id="523" r:id="rId5"/>
    <p:sldId id="571" r:id="rId6"/>
    <p:sldId id="532" r:id="rId7"/>
    <p:sldId id="568" r:id="rId8"/>
    <p:sldId id="536" r:id="rId9"/>
    <p:sldId id="548" r:id="rId10"/>
    <p:sldId id="534" r:id="rId11"/>
    <p:sldId id="533" r:id="rId12"/>
    <p:sldId id="541" r:id="rId13"/>
    <p:sldId id="539" r:id="rId14"/>
    <p:sldId id="540" r:id="rId15"/>
    <p:sldId id="566" r:id="rId16"/>
    <p:sldId id="567" r:id="rId17"/>
    <p:sldId id="556" r:id="rId18"/>
    <p:sldId id="557" r:id="rId19"/>
    <p:sldId id="558" r:id="rId20"/>
    <p:sldId id="559" r:id="rId21"/>
    <p:sldId id="561" r:id="rId22"/>
    <p:sldId id="570" r:id="rId23"/>
    <p:sldId id="554" r:id="rId24"/>
    <p:sldId id="563" r:id="rId2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6" autoAdjust="0"/>
    <p:restoredTop sz="96327" autoAdjust="0"/>
  </p:normalViewPr>
  <p:slideViewPr>
    <p:cSldViewPr snapToGrid="0" showGuides="1">
      <p:cViewPr varScale="1">
        <p:scale>
          <a:sx n="115" d="100"/>
          <a:sy n="115" d="100"/>
        </p:scale>
        <p:origin x="232" y="28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10/4/21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10/4/21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6455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05412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complicated example. However, the </a:t>
            </a:r>
            <a:r>
              <a:rPr lang="en-US" dirty="0" err="1"/>
              <a:t>Pyomo</a:t>
            </a:r>
            <a:r>
              <a:rPr lang="en-US" dirty="0"/>
              <a:t> team started with a fairly basic setup, and grew from there</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dirty="0"/>
          </a:p>
        </p:txBody>
      </p:sp>
    </p:spTree>
    <p:extLst>
      <p:ext uri="{BB962C8B-B14F-4D97-AF65-F5344CB8AC3E}">
        <p14:creationId xmlns:p14="http://schemas.microsoft.com/office/powerpoint/2010/main" val="373142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docker.com/ci-cd/best-practices/"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655662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dirty="0"/>
          </a:p>
          <a:p>
            <a:pPr>
              <a:spcBef>
                <a:spcPts val="2800"/>
              </a:spcBef>
            </a:pPr>
            <a:r>
              <a:rPr lang="en-US" sz="2000" dirty="0"/>
              <a:t>Better Scientific </a:t>
            </a:r>
            <a:r>
              <a:rPr lang="en-US" sz="2000"/>
              <a:t>Software tutorial </a:t>
            </a:r>
            <a:r>
              <a:rPr lang="en-US" sz="2000" dirty="0"/>
              <a:t>@ SC21</a:t>
            </a:r>
          </a:p>
          <a:p>
            <a:pPr>
              <a:spcBef>
                <a:spcPts val="2800"/>
              </a:spcBef>
            </a:pPr>
            <a:r>
              <a:rPr lang="en-US" sz="2000" dirty="0"/>
              <a:t>Contributors: David E. Bernholdt (ORNL), Mark C. Miller (LLNL), David M. Rogers (ORNL), James M. </a:t>
            </a:r>
            <a:r>
              <a:rPr lang="en-US" sz="2000" dirty="0" err="1"/>
              <a:t>Willenbring</a:t>
            </a:r>
            <a:r>
              <a:rPr lang="en-US" sz="2000" dirty="0"/>
              <a:t> (SNL)</a:t>
            </a:r>
            <a:endParaRPr lang="en-US" sz="1800" dirty="0"/>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3575555633"/>
              </p:ext>
            </p:extLst>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429001"/>
            <a:ext cx="821460" cy="110489"/>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34" y="222004"/>
            <a:ext cx="5303180" cy="3128010"/>
          </a:xfrm>
          <a:prstGeom prst="rect">
            <a:avLst/>
          </a:prstGeom>
        </p:spPr>
      </p:pic>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394" y="3507987"/>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a:t>
            </a:r>
            <a:r>
              <a:rPr lang="en-US" dirty="0" err="1"/>
              <a:t>Github</a:t>
            </a:r>
            <a:r>
              <a:rPr lang="en-US" dirty="0"/>
              <a:t>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442200"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Pull Request Status Indicators</a:t>
            </a:r>
          </a:p>
        </p:txBody>
      </p:sp>
      <p:pic>
        <p:nvPicPr>
          <p:cNvPr id="5" name="Content Placeholder 4">
            <a:extLst>
              <a:ext uri="{FF2B5EF4-FFF2-40B4-BE49-F238E27FC236}">
                <a16:creationId xmlns:a16="http://schemas.microsoft.com/office/drawing/2014/main" id="{EB6C2156-927B-B646-B80D-57953869E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125" y="1305373"/>
            <a:ext cx="11369675" cy="3302357"/>
          </a:xfrm>
        </p:spPr>
      </p:pic>
    </p:spTree>
    <p:extLst>
      <p:ext uri="{BB962C8B-B14F-4D97-AF65-F5344CB8AC3E}">
        <p14:creationId xmlns:p14="http://schemas.microsoft.com/office/powerpoint/2010/main" val="384552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pic>
        <p:nvPicPr>
          <p:cNvPr id="7" name="Picture 6">
            <a:extLst>
              <a:ext uri="{FF2B5EF4-FFF2-40B4-BE49-F238E27FC236}">
                <a16:creationId xmlns:a16="http://schemas.microsoft.com/office/drawing/2014/main" id="{FC188452-BC64-6542-B78C-0EB61EBE0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85" y="1703636"/>
            <a:ext cx="4495800" cy="3759200"/>
          </a:xfrm>
          <a:prstGeom prst="rect">
            <a:avLst/>
          </a:prstGeom>
        </p:spPr>
      </p:pic>
      <p:cxnSp>
        <p:nvCxnSpPr>
          <p:cNvPr id="8" name="Straight Arrow Connector 7">
            <a:extLst>
              <a:ext uri="{FF2B5EF4-FFF2-40B4-BE49-F238E27FC236}">
                <a16:creationId xmlns:a16="http://schemas.microsoft.com/office/drawing/2014/main" id="{31DBB782-1F10-144F-9933-3F39A7DE3FFF}"/>
              </a:ext>
            </a:extLst>
          </p:cNvPr>
          <p:cNvCxnSpPr/>
          <p:nvPr/>
        </p:nvCxnSpPr>
        <p:spPr>
          <a:xfrm flipH="1" flipV="1">
            <a:off x="3381020" y="184968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3F4009-CF58-874C-BEAB-F77050C08036}"/>
              </a:ext>
            </a:extLst>
          </p:cNvPr>
          <p:cNvCxnSpPr/>
          <p:nvPr/>
        </p:nvCxnSpPr>
        <p:spPr>
          <a:xfrm flipH="1" flipV="1">
            <a:off x="3381020" y="2327201"/>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435A239-2505-9048-ADB7-443D2BB6731D}"/>
              </a:ext>
            </a:extLst>
          </p:cNvPr>
          <p:cNvSpPr txBox="1"/>
          <p:nvPr/>
        </p:nvSpPr>
        <p:spPr>
          <a:xfrm>
            <a:off x="4580019" y="1625263"/>
            <a:ext cx="1144865" cy="523220"/>
          </a:xfrm>
          <a:prstGeom prst="rect">
            <a:avLst/>
          </a:prstGeom>
          <a:noFill/>
        </p:spPr>
        <p:txBody>
          <a:bodyPr wrap="none" rtlCol="0">
            <a:spAutoFit/>
          </a:bodyPr>
          <a:lstStyle/>
          <a:p>
            <a:r>
              <a:rPr lang="en-US" sz="2800" dirty="0"/>
              <a:t>Name</a:t>
            </a:r>
          </a:p>
        </p:txBody>
      </p:sp>
      <p:sp>
        <p:nvSpPr>
          <p:cNvPr id="11" name="TextBox 10">
            <a:extLst>
              <a:ext uri="{FF2B5EF4-FFF2-40B4-BE49-F238E27FC236}">
                <a16:creationId xmlns:a16="http://schemas.microsoft.com/office/drawing/2014/main" id="{C1906F4B-472D-F74D-B017-0E8E9AD347B4}"/>
              </a:ext>
            </a:extLst>
          </p:cNvPr>
          <p:cNvSpPr txBox="1"/>
          <p:nvPr/>
        </p:nvSpPr>
        <p:spPr>
          <a:xfrm>
            <a:off x="4580019" y="2075751"/>
            <a:ext cx="1471977" cy="523220"/>
          </a:xfrm>
          <a:prstGeom prst="rect">
            <a:avLst/>
          </a:prstGeom>
          <a:noFill/>
        </p:spPr>
        <p:txBody>
          <a:bodyPr wrap="square" rtlCol="0">
            <a:spAutoFit/>
          </a:bodyPr>
          <a:lstStyle/>
          <a:p>
            <a:r>
              <a:rPr lang="en-US" sz="2800" dirty="0"/>
              <a:t>Trigger</a:t>
            </a:r>
            <a:endParaRPr lang="en-US" dirty="0"/>
          </a:p>
        </p:txBody>
      </p:sp>
    </p:spTree>
    <p:extLst>
      <p:ext uri="{BB962C8B-B14F-4D97-AF65-F5344CB8AC3E}">
        <p14:creationId xmlns:p14="http://schemas.microsoft.com/office/powerpoint/2010/main" val="4038200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66AB7C-9C58-FD4A-9CE1-6C62B1146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029" y="1234558"/>
            <a:ext cx="6648086" cy="5360644"/>
          </a:xfrm>
          <a:prstGeom prst="rect">
            <a:avLst/>
          </a:prstGeom>
        </p:spPr>
      </p:pic>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7316664"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584AB00-A68E-1644-B0DA-9C4E94DAAEE4}"/>
              </a:ext>
            </a:extLst>
          </p:cNvPr>
          <p:cNvSpPr txBox="1"/>
          <p:nvPr/>
        </p:nvSpPr>
        <p:spPr>
          <a:xfrm>
            <a:off x="8383464" y="1159233"/>
            <a:ext cx="1744388" cy="523220"/>
          </a:xfrm>
          <a:prstGeom prst="rect">
            <a:avLst/>
          </a:prstGeom>
          <a:noFill/>
        </p:spPr>
        <p:txBody>
          <a:bodyPr wrap="none" rtlCol="0">
            <a:spAutoFit/>
          </a:bodyPr>
          <a:lstStyle/>
          <a:p>
            <a:r>
              <a:rPr lang="en-US" sz="2800" dirty="0"/>
              <a:t>Job setup</a:t>
            </a:r>
          </a:p>
        </p:txBody>
      </p:sp>
    </p:spTree>
    <p:extLst>
      <p:ext uri="{BB962C8B-B14F-4D97-AF65-F5344CB8AC3E}">
        <p14:creationId xmlns:p14="http://schemas.microsoft.com/office/powerpoint/2010/main" val="270382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E0BD-1D02-D643-9666-0A06BA064709}"/>
              </a:ext>
            </a:extLst>
          </p:cNvPr>
          <p:cNvSpPr>
            <a:spLocks noGrp="1"/>
          </p:cNvSpPr>
          <p:nvPr>
            <p:ph type="title"/>
          </p:nvPr>
        </p:nvSpPr>
        <p:spPr/>
        <p:txBody>
          <a:bodyPr/>
          <a:lstStyle/>
          <a:p>
            <a:r>
              <a:rPr lang="en-US" dirty="0"/>
              <a:t>GitHub Actions – Key Elements of Defining Tests</a:t>
            </a:r>
          </a:p>
        </p:txBody>
      </p:sp>
      <p:sp>
        <p:nvSpPr>
          <p:cNvPr id="14" name="TextBox 13">
            <a:extLst>
              <a:ext uri="{FF2B5EF4-FFF2-40B4-BE49-F238E27FC236}">
                <a16:creationId xmlns:a16="http://schemas.microsoft.com/office/drawing/2014/main" id="{D584AB00-A68E-1644-B0DA-9C4E94DAAEE4}"/>
              </a:ext>
            </a:extLst>
          </p:cNvPr>
          <p:cNvSpPr txBox="1"/>
          <p:nvPr/>
        </p:nvSpPr>
        <p:spPr>
          <a:xfrm>
            <a:off x="7471292" y="1138441"/>
            <a:ext cx="1723549" cy="523220"/>
          </a:xfrm>
          <a:prstGeom prst="rect">
            <a:avLst/>
          </a:prstGeom>
          <a:noFill/>
        </p:spPr>
        <p:txBody>
          <a:bodyPr wrap="none" rtlCol="0">
            <a:spAutoFit/>
          </a:bodyPr>
          <a:lstStyle/>
          <a:p>
            <a:r>
              <a:rPr lang="en-US" sz="2800" dirty="0"/>
              <a:t>Job steps</a:t>
            </a:r>
            <a:endParaRPr lang="en-US" dirty="0"/>
          </a:p>
        </p:txBody>
      </p:sp>
      <p:pic>
        <p:nvPicPr>
          <p:cNvPr id="4" name="Picture 3">
            <a:extLst>
              <a:ext uri="{FF2B5EF4-FFF2-40B4-BE49-F238E27FC236}">
                <a16:creationId xmlns:a16="http://schemas.microsoft.com/office/drawing/2014/main" id="{A4DF2CFE-3EE7-0348-A7F0-A966C6820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510" y="1215560"/>
            <a:ext cx="6011939" cy="5016393"/>
          </a:xfrm>
          <a:prstGeom prst="rect">
            <a:avLst/>
          </a:prstGeom>
        </p:spPr>
      </p:pic>
      <p:cxnSp>
        <p:nvCxnSpPr>
          <p:cNvPr id="13" name="Straight Arrow Connector 12">
            <a:extLst>
              <a:ext uri="{FF2B5EF4-FFF2-40B4-BE49-F238E27FC236}">
                <a16:creationId xmlns:a16="http://schemas.microsoft.com/office/drawing/2014/main" id="{9DE4FB54-B494-D147-87B9-8A96A99CF99E}"/>
              </a:ext>
            </a:extLst>
          </p:cNvPr>
          <p:cNvCxnSpPr/>
          <p:nvPr/>
        </p:nvCxnSpPr>
        <p:spPr>
          <a:xfrm flipH="1" flipV="1">
            <a:off x="6203961" y="1390066"/>
            <a:ext cx="1066800" cy="10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86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E012-ED6C-A849-A056-095232E3A39A}"/>
              </a:ext>
            </a:extLst>
          </p:cNvPr>
          <p:cNvSpPr>
            <a:spLocks noGrp="1"/>
          </p:cNvSpPr>
          <p:nvPr>
            <p:ph type="title"/>
          </p:nvPr>
        </p:nvSpPr>
        <p:spPr/>
        <p:txBody>
          <a:bodyPr/>
          <a:lstStyle/>
          <a:p>
            <a:r>
              <a:rPr lang="en-US" dirty="0"/>
              <a:t>Going Further with CI</a:t>
            </a:r>
          </a:p>
        </p:txBody>
      </p:sp>
      <p:pic>
        <p:nvPicPr>
          <p:cNvPr id="2050" name="Picture 2" descr="CI/CD inner and outer loop">
            <a:extLst>
              <a:ext uri="{FF2B5EF4-FFF2-40B4-BE49-F238E27FC236}">
                <a16:creationId xmlns:a16="http://schemas.microsoft.com/office/drawing/2014/main" id="{EFD5BB32-C05E-EE46-88BD-AF1B8E245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83" y="1540272"/>
            <a:ext cx="7399674" cy="38569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A5B973-D75B-2B4C-845E-217EBE7C7024}"/>
              </a:ext>
            </a:extLst>
          </p:cNvPr>
          <p:cNvSpPr/>
          <p:nvPr/>
        </p:nvSpPr>
        <p:spPr>
          <a:xfrm>
            <a:off x="365760" y="5516400"/>
            <a:ext cx="7852352" cy="369332"/>
          </a:xfrm>
          <a:prstGeom prst="rect">
            <a:avLst/>
          </a:prstGeom>
        </p:spPr>
        <p:txBody>
          <a:bodyPr wrap="square">
            <a:spAutoFit/>
          </a:bodyPr>
          <a:lstStyle/>
          <a:p>
            <a:r>
              <a:rPr lang="en-US" dirty="0">
                <a:hlinkClick r:id="rId3"/>
              </a:rPr>
              <a:t>https://</a:t>
            </a:r>
            <a:r>
              <a:rPr lang="en-US" dirty="0" err="1">
                <a:hlinkClick r:id="rId3"/>
              </a:rPr>
              <a:t>docs.docker.com</a:t>
            </a:r>
            <a:r>
              <a:rPr lang="en-US" dirty="0">
                <a:hlinkClick r:id="rId3"/>
              </a:rPr>
              <a:t>/ci-cd/best-practices/</a:t>
            </a:r>
            <a:endParaRPr lang="en-US" dirty="0"/>
          </a:p>
        </p:txBody>
      </p:sp>
      <p:sp>
        <p:nvSpPr>
          <p:cNvPr id="6" name="Content Placeholder 2">
            <a:extLst>
              <a:ext uri="{FF2B5EF4-FFF2-40B4-BE49-F238E27FC236}">
                <a16:creationId xmlns:a16="http://schemas.microsoft.com/office/drawing/2014/main" id="{FFA0D8A5-97BB-FC4D-BF34-F681F64A1E74}"/>
              </a:ext>
            </a:extLst>
          </p:cNvPr>
          <p:cNvSpPr txBox="1">
            <a:spLocks/>
          </p:cNvSpPr>
          <p:nvPr/>
        </p:nvSpPr>
        <p:spPr>
          <a:xfrm>
            <a:off x="7800110" y="1814412"/>
            <a:ext cx="4626610" cy="3856927"/>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Mirror inner and outer test loops</a:t>
            </a:r>
          </a:p>
          <a:p>
            <a:r>
              <a:rPr lang="en-US" dirty="0"/>
              <a:t>High-level build systems</a:t>
            </a:r>
          </a:p>
          <a:p>
            <a:pPr lvl="1"/>
            <a:r>
              <a:rPr lang="en-US" dirty="0" err="1"/>
              <a:t>cmake</a:t>
            </a:r>
            <a:endParaRPr lang="en-US" dirty="0"/>
          </a:p>
          <a:p>
            <a:pPr lvl="1"/>
            <a:r>
              <a:rPr lang="en-US" dirty="0" err="1"/>
              <a:t>spack</a:t>
            </a:r>
            <a:r>
              <a:rPr lang="en-US" dirty="0"/>
              <a:t> (</a:t>
            </a:r>
            <a:r>
              <a:rPr lang="en-US" dirty="0" err="1"/>
              <a:t>spack.readthedocs.io</a:t>
            </a:r>
            <a:r>
              <a:rPr lang="en-US" dirty="0"/>
              <a:t>)</a:t>
            </a:r>
          </a:p>
          <a:p>
            <a:pPr lvl="1"/>
            <a:r>
              <a:rPr lang="en-US" dirty="0"/>
              <a:t>containers? (e.g. in e4s-project)</a:t>
            </a:r>
          </a:p>
          <a:p>
            <a:r>
              <a:rPr lang="en-US" dirty="0"/>
              <a:t>Enable caching</a:t>
            </a:r>
          </a:p>
          <a:p>
            <a:pPr lvl="1"/>
            <a:r>
              <a:rPr lang="en-US" dirty="0"/>
              <a:t>uses: actions/cache@v2 (</a:t>
            </a:r>
            <a:r>
              <a:rPr lang="en-US" dirty="0" err="1"/>
              <a:t>github</a:t>
            </a:r>
            <a:r>
              <a:rPr lang="en-US" dirty="0"/>
              <a:t>)</a:t>
            </a:r>
          </a:p>
          <a:p>
            <a:pPr lvl="1"/>
            <a:r>
              <a:rPr lang="en-US" dirty="0"/>
              <a:t>cache: (</a:t>
            </a:r>
            <a:r>
              <a:rPr lang="en-US" dirty="0" err="1"/>
              <a:t>gitlab</a:t>
            </a:r>
            <a:r>
              <a:rPr lang="en-US" dirty="0"/>
              <a:t>)</a:t>
            </a:r>
          </a:p>
          <a:p>
            <a:r>
              <a:rPr lang="en-US" dirty="0"/>
              <a:t>Automate Releases</a:t>
            </a:r>
          </a:p>
        </p:txBody>
      </p:sp>
    </p:spTree>
    <p:extLst>
      <p:ext uri="{BB962C8B-B14F-4D97-AF65-F5344CB8AC3E}">
        <p14:creationId xmlns:p14="http://schemas.microsoft.com/office/powerpoint/2010/main" val="292232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and Gregory R. Watson, Better Scientific Software tutorial, in the International Conference for High-Performance Computing, Networking, Storage, and Analysis (SC21), St. Louis, MO, USA and online, 2021. DOI: </a:t>
            </a:r>
            <a:r>
              <a:rPr lang="en-US" sz="1600" b="1" dirty="0">
                <a:hlinkClick r:id="rId4"/>
              </a:rPr>
              <a:t>10.6084/m9.figshare.16556628</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2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GitHub Actions - Release Automation</a:t>
            </a:r>
          </a:p>
        </p:txBody>
      </p:sp>
      <p:pic>
        <p:nvPicPr>
          <p:cNvPr id="3" name="Picture 2">
            <a:extLst>
              <a:ext uri="{FF2B5EF4-FFF2-40B4-BE49-F238E27FC236}">
                <a16:creationId xmlns:a16="http://schemas.microsoft.com/office/drawing/2014/main" id="{EA403AC3-5AD6-C446-AE90-EF7AE70DD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92" y="947451"/>
            <a:ext cx="6931763" cy="5321148"/>
          </a:xfrm>
          <a:prstGeom prst="rect">
            <a:avLst/>
          </a:prstGeom>
        </p:spPr>
      </p:pic>
      <p:pic>
        <p:nvPicPr>
          <p:cNvPr id="7" name="Picture 6">
            <a:extLst>
              <a:ext uri="{FF2B5EF4-FFF2-40B4-BE49-F238E27FC236}">
                <a16:creationId xmlns:a16="http://schemas.microsoft.com/office/drawing/2014/main" id="{5C8A0052-B922-8546-9161-CC57ABF22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26" y="2655065"/>
            <a:ext cx="6860648" cy="2892234"/>
          </a:xfrm>
          <a:prstGeom prst="rect">
            <a:avLst/>
          </a:prstGeom>
        </p:spPr>
      </p:pic>
    </p:spTree>
    <p:extLst>
      <p:ext uri="{BB962C8B-B14F-4D97-AF65-F5344CB8AC3E}">
        <p14:creationId xmlns:p14="http://schemas.microsoft.com/office/powerpoint/2010/main" val="212505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u="sng" dirty="0"/>
              <a:t>Start simple</a:t>
            </a:r>
            <a:r>
              <a:rPr lang="en-US" sz="2000" dirty="0"/>
              <a:t>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378409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merge, test, develop, merge, test, develop, merge, test…YES!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249482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May live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2"/>
            <a:r>
              <a:rPr lang="en-US" dirty="0"/>
              <a:t>Can also be run post merge</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 / inconsistent failures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a:p>
            <a:pPr lvl="1"/>
            <a:endParaRPr lang="en-US" dirty="0"/>
          </a:p>
          <a:p>
            <a:endParaRPr lang="en-US" dirty="0"/>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8583665" y="32655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6321" y="828559"/>
            <a:ext cx="1370220" cy="822132"/>
          </a:xfrm>
          <a:prstGeom prst="rect">
            <a:avLst/>
          </a:prstGeom>
        </p:spPr>
      </p:pic>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6764</TotalTime>
  <Words>1607</Words>
  <Application>Microsoft Macintosh PowerPoint</Application>
  <PresentationFormat>Custom</PresentationFormat>
  <Paragraphs>172</Paragraphs>
  <Slides>21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Arial Black</vt:lpstr>
      <vt:lpstr>Calibri</vt:lpstr>
      <vt:lpstr>Presentations (Wide Screen)</vt:lpstr>
      <vt:lpstr>Continuous Integration</vt:lpstr>
      <vt:lpstr>License, Citation and Acknowledgements</vt:lpstr>
      <vt:lpstr>What is Continuous Integration (CI)</vt:lpstr>
      <vt:lpstr>CI Components</vt:lpstr>
      <vt:lpstr>Automated Testing vs. CI Testing</vt:lpstr>
      <vt:lpstr>Examples…</vt:lpstr>
      <vt:lpstr>What can make CI Difficult</vt:lpstr>
      <vt:lpstr>CI Resources (Where do jobs run?)</vt:lpstr>
      <vt:lpstr>Examples…</vt:lpstr>
      <vt:lpstr>Getting started with CI</vt:lpstr>
      <vt:lpstr>Getting started with CI: </vt:lpstr>
      <vt:lpstr>Getting started with Github Actions: </vt:lpstr>
      <vt:lpstr>github.com</vt:lpstr>
      <vt:lpstr>GitHub Actions – results of workflow test runs</vt:lpstr>
      <vt:lpstr>GitHub Pull Request Status Indicators</vt:lpstr>
      <vt:lpstr>GitHub Actions – Key Elements of Defining Tests</vt:lpstr>
      <vt:lpstr>GitHub Actions – Key Elements of Defining Tests</vt:lpstr>
      <vt:lpstr>GitHub Actions – Key Elements of Defining Tests</vt:lpstr>
      <vt:lpstr>Going Further with CI</vt:lpstr>
      <vt:lpstr>GitHub Actions - Release Automation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Watson, Gregory</cp:lastModifiedBy>
  <cp:revision>226</cp:revision>
  <cp:lastPrinted>2017-11-02T18:35:01Z</cp:lastPrinted>
  <dcterms:created xsi:type="dcterms:W3CDTF">2018-11-06T17:28:56Z</dcterms:created>
  <dcterms:modified xsi:type="dcterms:W3CDTF">2021-10-04T21:31:40Z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